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58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717921-EBE6-4C03-A774-9F825AFEC1CD}" type="datetimeFigureOut">
              <a:rPr lang="bg-BG" smtClean="0"/>
              <a:t>22.03.2021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367BF-CA46-41B9-A008-55124DBEFC58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828800"/>
          </a:xfrm>
        </p:spPr>
        <p:txBody>
          <a:bodyPr/>
          <a:lstStyle/>
          <a:p>
            <a:pPr algn="ctr"/>
            <a:r>
              <a:rPr lang="bg-BG" dirty="0" smtClean="0"/>
              <a:t>22 март – световен ден на водата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43515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6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ащо трябва да пазим водата в природата - домашна работа по човекът и  природата за ученици от Велико Търново в pomagal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67353" cy="58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4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 любопитни факта за водата в цветна инфографика | LifeStyle Framar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769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6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704" y="2996952"/>
            <a:ext cx="6836296" cy="2298560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Да </a:t>
            </a:r>
            <a:r>
              <a:rPr lang="ru-RU" sz="2400" dirty="0" err="1">
                <a:latin typeface="+mn-lt"/>
              </a:rPr>
              <a:t>разбереш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водата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означава</a:t>
            </a:r>
            <a:r>
              <a:rPr lang="ru-RU" sz="2400" dirty="0">
                <a:latin typeface="+mn-lt"/>
              </a:rPr>
              <a:t> да </a:t>
            </a:r>
            <a:r>
              <a:rPr lang="ru-RU" sz="2400" dirty="0" err="1">
                <a:latin typeface="+mn-lt"/>
              </a:rPr>
              <a:t>разбереш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Вселената</a:t>
            </a:r>
            <a:r>
              <a:rPr lang="ru-RU" sz="2400" dirty="0" smtClean="0">
                <a:latin typeface="+mn-lt"/>
              </a:rPr>
              <a:t>,  </a:t>
            </a:r>
            <a:r>
              <a:rPr lang="ru-RU" sz="2400" dirty="0" err="1">
                <a:latin typeface="+mn-lt"/>
              </a:rPr>
              <a:t>всички</a:t>
            </a:r>
            <a:r>
              <a:rPr lang="ru-RU" sz="2400" dirty="0">
                <a:latin typeface="+mn-lt"/>
              </a:rPr>
              <a:t> чудеса на </a:t>
            </a:r>
            <a:r>
              <a:rPr lang="ru-RU" sz="2400" dirty="0" err="1">
                <a:latin typeface="+mn-lt"/>
              </a:rPr>
              <a:t>природата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самия</a:t>
            </a:r>
            <a:r>
              <a:rPr lang="ru-RU" sz="2400" dirty="0">
                <a:latin typeface="+mn-lt"/>
              </a:rPr>
              <a:t> живот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                            </a:t>
            </a:r>
            <a:r>
              <a:rPr lang="ru-RU" sz="2400" dirty="0" err="1" smtClean="0">
                <a:latin typeface="+mn-lt"/>
              </a:rPr>
              <a:t>Масару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Емото</a:t>
            </a:r>
            <a:endParaRPr lang="bg-BG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70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80" y="4653136"/>
            <a:ext cx="3123796" cy="226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150435"/>
            <a:ext cx="2562225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" y="188098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1" y="4205436"/>
            <a:ext cx="3801105" cy="253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658552" cy="2227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02" y="1556792"/>
            <a:ext cx="4543578" cy="318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3511318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solidFill>
                  <a:schemeClr val="accent1"/>
                </a:solidFill>
                <a:latin typeface="+mn-lt"/>
              </a:rPr>
              <a:t>      Ценим водата 2021</a:t>
            </a:r>
            <a:endParaRPr lang="bg-BG" sz="3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1"/>
            <a:ext cx="285750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2948" y="-467358"/>
            <a:ext cx="1762125" cy="2600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552">
            <a:off x="6210308" y="172795"/>
            <a:ext cx="2515819" cy="165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404">
            <a:off x="860426" y="3065539"/>
            <a:ext cx="3542531" cy="265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402507">
            <a:off x="179512" y="476672"/>
            <a:ext cx="3096344" cy="199491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/>
                </a:solidFill>
                <a:latin typeface="+mn-lt"/>
              </a:rPr>
              <a:t>Отбелязваме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n-lt"/>
              </a:rPr>
              <a:t>Световния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n-lt"/>
              </a:rPr>
              <a:t>ден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accent1"/>
                </a:solidFill>
                <a:latin typeface="+mn-lt"/>
              </a:rPr>
              <a:t>водата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 22 март под </a:t>
            </a:r>
            <a:r>
              <a:rPr lang="ru-RU" dirty="0" err="1">
                <a:solidFill>
                  <a:schemeClr val="accent1"/>
                </a:solidFill>
                <a:latin typeface="+mn-lt"/>
              </a:rPr>
              <a:t>мотото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+mn-lt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„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Ценим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водата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endParaRPr lang="bg-BG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488">
            <a:off x="3492621" y="1426569"/>
            <a:ext cx="4636550" cy="347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6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45" y="4725144"/>
            <a:ext cx="3134122" cy="198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>
                <a:latin typeface="+mn-lt"/>
              </a:rPr>
              <a:t>        Великата тайна на водата</a:t>
            </a:r>
            <a:endParaRPr lang="bg-BG" sz="4000" dirty="0">
              <a:latin typeface="+mn-lt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971600" y="199783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„На </a:t>
            </a:r>
            <a:r>
              <a:rPr lang="ru-RU" sz="2400" b="1" dirty="0" err="1">
                <a:solidFill>
                  <a:schemeClr val="accent1"/>
                </a:solidFill>
              </a:rPr>
              <a:t>този</a:t>
            </a:r>
            <a:r>
              <a:rPr lang="ru-RU" sz="2400" b="1" dirty="0">
                <a:solidFill>
                  <a:schemeClr val="accent1"/>
                </a:solidFill>
              </a:rPr>
              <a:t> свят </a:t>
            </a:r>
            <a:r>
              <a:rPr lang="ru-RU" sz="2400" b="1" dirty="0" err="1">
                <a:solidFill>
                  <a:schemeClr val="accent1"/>
                </a:solidFill>
              </a:rPr>
              <a:t>няма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нищо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по-меко</a:t>
            </a:r>
            <a:r>
              <a:rPr lang="ru-RU" sz="2400" b="1" dirty="0">
                <a:solidFill>
                  <a:schemeClr val="accent1"/>
                </a:solidFill>
              </a:rPr>
              <a:t> и </a:t>
            </a:r>
            <a:r>
              <a:rPr lang="ru-RU" sz="2400" b="1" dirty="0" err="1">
                <a:solidFill>
                  <a:schemeClr val="accent1"/>
                </a:solidFill>
              </a:rPr>
              <a:t>по-слабо</a:t>
            </a:r>
            <a:r>
              <a:rPr lang="ru-RU" sz="2400" b="1" dirty="0">
                <a:solidFill>
                  <a:schemeClr val="accent1"/>
                </a:solidFill>
              </a:rPr>
              <a:t> от </a:t>
            </a:r>
            <a:r>
              <a:rPr lang="ru-RU" sz="2400" b="1" dirty="0" err="1">
                <a:solidFill>
                  <a:schemeClr val="accent1"/>
                </a:solidFill>
              </a:rPr>
              <a:t>водата</a:t>
            </a:r>
            <a:r>
              <a:rPr lang="ru-RU" sz="2400" b="1" dirty="0">
                <a:solidFill>
                  <a:schemeClr val="accent1"/>
                </a:solidFill>
              </a:rPr>
              <a:t>. Но да подчини </a:t>
            </a:r>
            <a:r>
              <a:rPr lang="ru-RU" sz="2400" b="1" dirty="0" err="1">
                <a:solidFill>
                  <a:schemeClr val="accent1"/>
                </a:solidFill>
              </a:rPr>
              <a:t>твърдото</a:t>
            </a:r>
            <a:r>
              <a:rPr lang="ru-RU" sz="2400" b="1" dirty="0">
                <a:solidFill>
                  <a:schemeClr val="accent1"/>
                </a:solidFill>
              </a:rPr>
              <a:t> и </a:t>
            </a:r>
            <a:r>
              <a:rPr lang="ru-RU" sz="2400" b="1" dirty="0" err="1">
                <a:solidFill>
                  <a:schemeClr val="accent1"/>
                </a:solidFill>
              </a:rPr>
              <a:t>неподатливото</a:t>
            </a:r>
            <a:r>
              <a:rPr lang="ru-RU" sz="2400" b="1" dirty="0">
                <a:solidFill>
                  <a:schemeClr val="accent1"/>
                </a:solidFill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</a:rPr>
              <a:t>тя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няма</a:t>
            </a:r>
            <a:r>
              <a:rPr lang="ru-RU" sz="2400" b="1" dirty="0">
                <a:solidFill>
                  <a:schemeClr val="accent1"/>
                </a:solidFill>
              </a:rPr>
              <a:t> равна на себе си.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b="1" dirty="0" err="1">
                <a:solidFill>
                  <a:schemeClr val="accent1"/>
                </a:solidFill>
              </a:rPr>
              <a:t>Всеки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знае</a:t>
            </a:r>
            <a:r>
              <a:rPr lang="ru-RU" sz="2400" b="1" dirty="0">
                <a:solidFill>
                  <a:schemeClr val="accent1"/>
                </a:solidFill>
              </a:rPr>
              <a:t>, че </a:t>
            </a:r>
            <a:r>
              <a:rPr lang="ru-RU" sz="2400" b="1" dirty="0" err="1">
                <a:solidFill>
                  <a:schemeClr val="accent1"/>
                </a:solidFill>
              </a:rPr>
              <a:t>слабото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побеждава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силното</a:t>
            </a:r>
            <a:r>
              <a:rPr lang="ru-RU" sz="2400" b="1" dirty="0">
                <a:solidFill>
                  <a:schemeClr val="accent1"/>
                </a:solidFill>
              </a:rPr>
              <a:t>, че </a:t>
            </a:r>
            <a:r>
              <a:rPr lang="ru-RU" sz="2400" b="1" dirty="0" err="1">
                <a:solidFill>
                  <a:schemeClr val="accent1"/>
                </a:solidFill>
              </a:rPr>
              <a:t>непреклонният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отстъпва</a:t>
            </a:r>
            <a:r>
              <a:rPr lang="ru-RU" sz="2400" b="1" dirty="0">
                <a:solidFill>
                  <a:schemeClr val="accent1"/>
                </a:solidFill>
              </a:rPr>
              <a:t> пред </a:t>
            </a:r>
            <a:r>
              <a:rPr lang="ru-RU" sz="2400" b="1" dirty="0" err="1">
                <a:solidFill>
                  <a:schemeClr val="accent1"/>
                </a:solidFill>
              </a:rPr>
              <a:t>добродушието</a:t>
            </a:r>
            <a:r>
              <a:rPr lang="ru-RU" sz="2400" b="1" dirty="0">
                <a:solidFill>
                  <a:schemeClr val="accent1"/>
                </a:solidFill>
              </a:rPr>
              <a:t> - </a:t>
            </a:r>
            <a:r>
              <a:rPr lang="ru-RU" sz="2400" b="1" dirty="0" err="1">
                <a:solidFill>
                  <a:schemeClr val="accent1"/>
                </a:solidFill>
              </a:rPr>
              <a:t>всеки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го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знае</a:t>
            </a:r>
            <a:r>
              <a:rPr lang="ru-RU" sz="2400" b="1" dirty="0">
                <a:solidFill>
                  <a:schemeClr val="accent1"/>
                </a:solidFill>
              </a:rPr>
              <a:t> и все пак никой не се </a:t>
            </a:r>
            <a:r>
              <a:rPr lang="ru-RU" sz="2400" b="1" dirty="0" err="1">
                <a:solidFill>
                  <a:schemeClr val="accent1"/>
                </a:solidFill>
              </a:rPr>
              <a:t>съобразява</a:t>
            </a:r>
            <a:r>
              <a:rPr lang="ru-RU" sz="2400" b="1" dirty="0">
                <a:solidFill>
                  <a:schemeClr val="accent1"/>
                </a:solidFill>
              </a:rPr>
              <a:t> с </a:t>
            </a:r>
            <a:r>
              <a:rPr lang="ru-RU" sz="2400" b="1" dirty="0" err="1">
                <a:solidFill>
                  <a:schemeClr val="accent1"/>
                </a:solidFill>
              </a:rPr>
              <a:t>това</a:t>
            </a:r>
            <a:r>
              <a:rPr lang="ru-RU" sz="2400" b="1" dirty="0">
                <a:solidFill>
                  <a:schemeClr val="accent1"/>
                </a:solidFill>
              </a:rPr>
              <a:t>.“: - </a:t>
            </a:r>
            <a:r>
              <a:rPr lang="ru-RU" sz="2400" b="1" dirty="0" err="1">
                <a:solidFill>
                  <a:schemeClr val="accent1"/>
                </a:solidFill>
              </a:rPr>
              <a:t>пише</a:t>
            </a:r>
            <a:r>
              <a:rPr lang="ru-RU" sz="2400" b="1" dirty="0">
                <a:solidFill>
                  <a:schemeClr val="accent1"/>
                </a:solidFill>
              </a:rPr>
              <a:t> за </a:t>
            </a:r>
            <a:r>
              <a:rPr lang="ru-RU" sz="2400" b="1" dirty="0" err="1">
                <a:solidFill>
                  <a:schemeClr val="accent1"/>
                </a:solidFill>
              </a:rPr>
              <a:t>водата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преди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повече</a:t>
            </a:r>
            <a:r>
              <a:rPr lang="ru-RU" sz="2400" b="1" dirty="0">
                <a:solidFill>
                  <a:schemeClr val="accent1"/>
                </a:solidFill>
              </a:rPr>
              <a:t> от 2500 год. </a:t>
            </a:r>
            <a:r>
              <a:rPr lang="ru-RU" sz="2400" b="1" dirty="0" err="1">
                <a:solidFill>
                  <a:schemeClr val="accent1"/>
                </a:solidFill>
              </a:rPr>
              <a:t>китайският</a:t>
            </a:r>
            <a:r>
              <a:rPr lang="ru-RU" sz="2400" b="1" dirty="0">
                <a:solidFill>
                  <a:schemeClr val="accent1"/>
                </a:solidFill>
              </a:rPr>
              <a:t> философ </a:t>
            </a:r>
            <a:r>
              <a:rPr lang="ru-RU" sz="2400" b="1" dirty="0" err="1">
                <a:solidFill>
                  <a:schemeClr val="accent1"/>
                </a:solidFill>
              </a:rPr>
              <a:t>Лао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Дзъ</a:t>
            </a:r>
            <a:r>
              <a:rPr lang="ru-RU" sz="2400" b="1" dirty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7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8778"/>
            <a:ext cx="7920880" cy="4476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456"/>
          </a:xfrm>
        </p:spPr>
        <p:txBody>
          <a:bodyPr/>
          <a:lstStyle/>
          <a:p>
            <a:r>
              <a:rPr lang="ru-RU" sz="6000" dirty="0"/>
              <a:t>„Ценим </a:t>
            </a:r>
            <a:r>
              <a:rPr lang="ru-RU" sz="6000" dirty="0" err="1"/>
              <a:t>водата</a:t>
            </a:r>
            <a:r>
              <a:rPr lang="ru-RU" sz="6000" dirty="0"/>
              <a:t>“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4608512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Световният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ден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се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отбелязва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22 март всяка година от 1993 г.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насам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под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егидата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ООН и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акцентира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върху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важността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достъпа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питейна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вода.</a:t>
            </a:r>
          </a:p>
          <a:p>
            <a:pPr fontAlgn="base"/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Темата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Световния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ден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през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2021 г. е 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„Ценим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 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– тема,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която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поставя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акцент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върху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стойността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какво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означава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тя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различните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хора.</a:t>
            </a:r>
          </a:p>
          <a:p>
            <a:pPr fontAlgn="base"/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Световният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ден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отчита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важността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насочва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вниманието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към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2,2 млрд. души на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планетата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които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живеят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без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достъп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1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питейна</a:t>
            </a:r>
            <a:r>
              <a:rPr lang="ru-RU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вода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Поставя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фокус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върху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предприемане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действия за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справяне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водната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криза в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световен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мащаб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pPr fontAlgn="base"/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Кампанията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цели да се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покаже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как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правилното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ползване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водата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спомогне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борбата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климатичните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промени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за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намаляване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наводненията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сушата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недостига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вода и </a:t>
            </a:r>
            <a:r>
              <a:rPr lang="ru-RU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замърсяването</a:t>
            </a:r>
            <a:r>
              <a:rPr lang="ru-RU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231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010">
            <a:off x="6547846" y="634405"/>
            <a:ext cx="2148395" cy="1294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44008" cy="1733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Таз </a:t>
            </a:r>
            <a:r>
              <a:rPr lang="ru-RU" dirty="0" err="1" smtClean="0">
                <a:solidFill>
                  <a:schemeClr val="accent1"/>
                </a:solidFill>
              </a:rPr>
              <a:t>годишното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издание на </a:t>
            </a:r>
            <a:r>
              <a:rPr lang="ru-RU" dirty="0" err="1">
                <a:solidFill>
                  <a:schemeClr val="accent1"/>
                </a:solidFill>
              </a:rPr>
              <a:t>кампанията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насърчава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хората</a:t>
            </a:r>
            <a:r>
              <a:rPr lang="ru-RU" dirty="0">
                <a:solidFill>
                  <a:schemeClr val="accent1"/>
                </a:solidFill>
              </a:rPr>
              <a:t> в </a:t>
            </a:r>
            <a:r>
              <a:rPr lang="ru-RU" dirty="0" err="1">
                <a:solidFill>
                  <a:schemeClr val="accent1"/>
                </a:solidFill>
              </a:rPr>
              <a:t>световен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мащаб</a:t>
            </a:r>
            <a:r>
              <a:rPr lang="ru-RU" dirty="0">
                <a:solidFill>
                  <a:schemeClr val="accent1"/>
                </a:solidFill>
              </a:rPr>
              <a:t> да се включат в обществен диалог в </a:t>
            </a:r>
            <a:r>
              <a:rPr lang="ru-RU" dirty="0" err="1">
                <a:solidFill>
                  <a:schemeClr val="accent1"/>
                </a:solidFill>
              </a:rPr>
              <a:t>социалните</a:t>
            </a:r>
            <a:r>
              <a:rPr lang="ru-RU" dirty="0">
                <a:solidFill>
                  <a:schemeClr val="accent1"/>
                </a:solidFill>
              </a:rPr>
              <a:t> мрежи с </a:t>
            </a:r>
            <a:r>
              <a:rPr lang="ru-RU" b="1" dirty="0">
                <a:solidFill>
                  <a:schemeClr val="accent1"/>
                </a:solidFill>
              </a:rPr>
              <a:t>#Water2Me</a:t>
            </a:r>
            <a:r>
              <a:rPr lang="ru-RU" dirty="0">
                <a:solidFill>
                  <a:schemeClr val="accent1"/>
                </a:solidFill>
              </a:rPr>
              <a:t> и да </a:t>
            </a:r>
            <a:r>
              <a:rPr lang="ru-RU" dirty="0" err="1">
                <a:solidFill>
                  <a:schemeClr val="accent1"/>
                </a:solidFill>
              </a:rPr>
              <a:t>допринесат</a:t>
            </a:r>
            <a:r>
              <a:rPr lang="ru-RU" dirty="0">
                <a:solidFill>
                  <a:schemeClr val="accent1"/>
                </a:solidFill>
              </a:rPr>
              <a:t> – </a:t>
            </a:r>
            <a:r>
              <a:rPr lang="ru-RU" dirty="0" err="1">
                <a:solidFill>
                  <a:schemeClr val="accent1"/>
                </a:solidFill>
              </a:rPr>
              <a:t>със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своите</a:t>
            </a:r>
            <a:r>
              <a:rPr lang="ru-RU" dirty="0">
                <a:solidFill>
                  <a:schemeClr val="accent1"/>
                </a:solidFill>
              </a:rPr>
              <a:t> истории, </a:t>
            </a:r>
            <a:r>
              <a:rPr lang="ru-RU" dirty="0" err="1">
                <a:solidFill>
                  <a:schemeClr val="accent1"/>
                </a:solidFill>
              </a:rPr>
              <a:t>мисли</a:t>
            </a:r>
            <a:r>
              <a:rPr lang="ru-RU" dirty="0">
                <a:solidFill>
                  <a:schemeClr val="accent1"/>
                </a:solidFill>
              </a:rPr>
              <a:t> и </a:t>
            </a:r>
            <a:r>
              <a:rPr lang="ru-RU" dirty="0" err="1">
                <a:solidFill>
                  <a:schemeClr val="accent1"/>
                </a:solidFill>
              </a:rPr>
              <a:t>преживявания</a:t>
            </a:r>
            <a:r>
              <a:rPr lang="ru-RU" dirty="0">
                <a:solidFill>
                  <a:schemeClr val="accent1"/>
                </a:solidFill>
              </a:rPr>
              <a:t> – </a:t>
            </a:r>
            <a:r>
              <a:rPr lang="ru-RU" dirty="0" err="1">
                <a:solidFill>
                  <a:schemeClr val="accent1"/>
                </a:solidFill>
              </a:rPr>
              <a:t>към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разбирането</a:t>
            </a:r>
            <a:r>
              <a:rPr lang="ru-RU" dirty="0">
                <a:solidFill>
                  <a:schemeClr val="accent1"/>
                </a:solidFill>
              </a:rPr>
              <a:t> за </a:t>
            </a:r>
            <a:r>
              <a:rPr lang="ru-RU" dirty="0" err="1">
                <a:solidFill>
                  <a:schemeClr val="accent1"/>
                </a:solidFill>
              </a:rPr>
              <a:t>стойността</a:t>
            </a:r>
            <a:r>
              <a:rPr lang="ru-RU" dirty="0">
                <a:solidFill>
                  <a:schemeClr val="accent1"/>
                </a:solidFill>
              </a:rPr>
              <a:t> на </a:t>
            </a:r>
            <a:r>
              <a:rPr lang="ru-RU" dirty="0" err="1">
                <a:solidFill>
                  <a:schemeClr val="accent1"/>
                </a:solidFill>
              </a:rPr>
              <a:t>водата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err="1">
                <a:solidFill>
                  <a:schemeClr val="accent1"/>
                </a:solidFill>
              </a:rPr>
              <a:t>Целта</a:t>
            </a:r>
            <a:r>
              <a:rPr lang="ru-RU" dirty="0">
                <a:solidFill>
                  <a:schemeClr val="accent1"/>
                </a:solidFill>
              </a:rPr>
              <a:t> е да постигнем  </a:t>
            </a:r>
            <a:r>
              <a:rPr lang="ru-RU" dirty="0" err="1">
                <a:solidFill>
                  <a:schemeClr val="accent1"/>
                </a:solidFill>
              </a:rPr>
              <a:t>по-цялостно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разбиране</a:t>
            </a:r>
            <a:r>
              <a:rPr lang="ru-RU" dirty="0">
                <a:solidFill>
                  <a:schemeClr val="accent1"/>
                </a:solidFill>
              </a:rPr>
              <a:t> за </a:t>
            </a:r>
            <a:r>
              <a:rPr lang="ru-RU" dirty="0" err="1">
                <a:solidFill>
                  <a:schemeClr val="accent1"/>
                </a:solidFill>
              </a:rPr>
              <a:t>това</a:t>
            </a:r>
            <a:r>
              <a:rPr lang="ru-RU" dirty="0">
                <a:solidFill>
                  <a:schemeClr val="accent1"/>
                </a:solidFill>
              </a:rPr>
              <a:t>, как се </a:t>
            </a:r>
            <a:r>
              <a:rPr lang="ru-RU" dirty="0" err="1">
                <a:solidFill>
                  <a:schemeClr val="accent1"/>
                </a:solidFill>
              </a:rPr>
              <a:t>оценява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водата</a:t>
            </a:r>
            <a:r>
              <a:rPr lang="ru-RU" dirty="0">
                <a:solidFill>
                  <a:schemeClr val="accent1"/>
                </a:solidFill>
              </a:rPr>
              <a:t> от </a:t>
            </a:r>
            <a:r>
              <a:rPr lang="ru-RU" dirty="0" err="1">
                <a:solidFill>
                  <a:schemeClr val="accent1"/>
                </a:solidFill>
              </a:rPr>
              <a:t>различните</a:t>
            </a:r>
            <a:r>
              <a:rPr lang="ru-RU" dirty="0">
                <a:solidFill>
                  <a:schemeClr val="accent1"/>
                </a:solidFill>
              </a:rPr>
              <a:t> хора в различен контекст, за да можем да </a:t>
            </a:r>
            <a:r>
              <a:rPr lang="ru-RU" dirty="0" err="1">
                <a:solidFill>
                  <a:schemeClr val="accent1"/>
                </a:solidFill>
              </a:rPr>
              <a:t>опазваме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по-добре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този</a:t>
            </a:r>
            <a:r>
              <a:rPr lang="ru-RU" dirty="0">
                <a:solidFill>
                  <a:schemeClr val="accent1"/>
                </a:solidFill>
              </a:rPr>
              <a:t> ценен за </a:t>
            </a:r>
            <a:r>
              <a:rPr lang="ru-RU" dirty="0" err="1">
                <a:solidFill>
                  <a:schemeClr val="accent1"/>
                </a:solidFill>
              </a:rPr>
              <a:t>всички</a:t>
            </a:r>
            <a:r>
              <a:rPr lang="ru-RU" dirty="0">
                <a:solidFill>
                  <a:schemeClr val="accent1"/>
                </a:solidFill>
              </a:rPr>
              <a:t> ресурс.</a:t>
            </a:r>
            <a:endParaRPr lang="bg-B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5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Теми, </a:t>
            </a:r>
            <a:r>
              <a:rPr lang="ru-RU" sz="3600" dirty="0" err="1"/>
              <a:t>към</a:t>
            </a:r>
            <a:r>
              <a:rPr lang="ru-RU" sz="3600" dirty="0"/>
              <a:t> </a:t>
            </a:r>
            <a:r>
              <a:rPr lang="ru-RU" sz="3600" dirty="0" err="1"/>
              <a:t>които</a:t>
            </a:r>
            <a:r>
              <a:rPr lang="ru-RU" sz="3600" dirty="0"/>
              <a:t> </a:t>
            </a:r>
            <a:r>
              <a:rPr lang="ru-RU" sz="3600" dirty="0" err="1"/>
              <a:t>трябва</a:t>
            </a:r>
            <a:r>
              <a:rPr lang="ru-RU" sz="3600" dirty="0"/>
              <a:t> да </a:t>
            </a:r>
            <a:r>
              <a:rPr lang="ru-RU" sz="3600" dirty="0" err="1"/>
              <a:t>насочим</a:t>
            </a:r>
            <a:r>
              <a:rPr lang="ru-RU" sz="3600" dirty="0"/>
              <a:t> </a:t>
            </a:r>
            <a:r>
              <a:rPr lang="ru-RU" sz="3600" dirty="0" err="1"/>
              <a:t>нашите</a:t>
            </a:r>
            <a:r>
              <a:rPr lang="ru-RU" sz="3600" dirty="0"/>
              <a:t> разговори, </a:t>
            </a:r>
            <a:r>
              <a:rPr lang="ru-RU" sz="3600" dirty="0" err="1"/>
              <a:t>мисли</a:t>
            </a:r>
            <a:r>
              <a:rPr lang="ru-RU" sz="3600" dirty="0"/>
              <a:t>, </a:t>
            </a:r>
            <a:r>
              <a:rPr lang="ru-RU" sz="3600" dirty="0" err="1"/>
              <a:t>дебати</a:t>
            </a:r>
            <a:r>
              <a:rPr lang="ru-RU" sz="36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 smtClean="0"/>
              <a:t>Водата</a:t>
            </a:r>
            <a:r>
              <a:rPr lang="ru-RU" dirty="0" smtClean="0"/>
              <a:t>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неща</a:t>
            </a:r>
            <a:r>
              <a:rPr lang="ru-RU" dirty="0"/>
              <a:t> за </a:t>
            </a:r>
            <a:r>
              <a:rPr lang="ru-RU" dirty="0" err="1"/>
              <a:t>различните</a:t>
            </a:r>
            <a:r>
              <a:rPr lang="ru-RU" dirty="0"/>
              <a:t> хора. </a:t>
            </a:r>
            <a:r>
              <a:rPr lang="ru-RU" dirty="0" err="1"/>
              <a:t>Този</a:t>
            </a:r>
            <a:r>
              <a:rPr lang="ru-RU" dirty="0"/>
              <a:t> разговор е за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какво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водата</a:t>
            </a:r>
            <a:r>
              <a:rPr lang="ru-RU" dirty="0"/>
              <a:t> за вас.</a:t>
            </a:r>
          </a:p>
          <a:p>
            <a:pPr fontAlgn="base"/>
            <a:r>
              <a:rPr lang="ru-RU" dirty="0"/>
              <a:t>Как е важна </a:t>
            </a:r>
            <a:r>
              <a:rPr lang="ru-RU" dirty="0" err="1"/>
              <a:t>водата</a:t>
            </a:r>
            <a:r>
              <a:rPr lang="ru-RU" dirty="0"/>
              <a:t> за </a:t>
            </a:r>
            <a:r>
              <a:rPr lang="ru-RU" dirty="0" err="1"/>
              <a:t>вашия</a:t>
            </a:r>
            <a:r>
              <a:rPr lang="ru-RU" dirty="0"/>
              <a:t> дом и </a:t>
            </a:r>
            <a:r>
              <a:rPr lang="ru-RU" dirty="0" err="1"/>
              <a:t>семеен</a:t>
            </a:r>
            <a:r>
              <a:rPr lang="ru-RU" dirty="0"/>
              <a:t> живот, за </a:t>
            </a:r>
            <a:r>
              <a:rPr lang="ru-RU" dirty="0" err="1"/>
              <a:t>вашата</a:t>
            </a:r>
            <a:r>
              <a:rPr lang="ru-RU" dirty="0"/>
              <a:t> </a:t>
            </a:r>
            <a:r>
              <a:rPr lang="ru-RU" dirty="0" err="1"/>
              <a:t>прехрана</a:t>
            </a:r>
            <a:r>
              <a:rPr lang="ru-RU" dirty="0"/>
              <a:t>, за </a:t>
            </a:r>
            <a:r>
              <a:rPr lang="ru-RU" dirty="0" err="1"/>
              <a:t>културата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, за </a:t>
            </a:r>
            <a:r>
              <a:rPr lang="ru-RU" dirty="0" err="1"/>
              <a:t>благосъстоянието</a:t>
            </a:r>
            <a:r>
              <a:rPr lang="ru-RU" dirty="0"/>
              <a:t> и </a:t>
            </a:r>
            <a:r>
              <a:rPr lang="ru-RU" dirty="0" err="1"/>
              <a:t>средата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?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семействата</a:t>
            </a:r>
            <a:r>
              <a:rPr lang="ru-RU" dirty="0"/>
              <a:t>, </a:t>
            </a:r>
            <a:r>
              <a:rPr lang="ru-RU" dirty="0" err="1"/>
              <a:t>училищата</a:t>
            </a:r>
            <a:r>
              <a:rPr lang="ru-RU" dirty="0"/>
              <a:t> и работните места </a:t>
            </a:r>
            <a:r>
              <a:rPr lang="ru-RU" dirty="0" err="1"/>
              <a:t>водата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, </a:t>
            </a:r>
            <a:r>
              <a:rPr lang="ru-RU" dirty="0" err="1"/>
              <a:t>хигиена</a:t>
            </a:r>
            <a:r>
              <a:rPr lang="ru-RU" dirty="0"/>
              <a:t>, </a:t>
            </a:r>
            <a:r>
              <a:rPr lang="ru-RU" dirty="0" err="1"/>
              <a:t>достойнство</a:t>
            </a:r>
            <a:r>
              <a:rPr lang="ru-RU" dirty="0"/>
              <a:t> и </a:t>
            </a:r>
            <a:r>
              <a:rPr lang="ru-RU" dirty="0" err="1"/>
              <a:t>продуктивност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На </a:t>
            </a:r>
            <a:r>
              <a:rPr lang="ru-RU" dirty="0" err="1"/>
              <a:t>културно</a:t>
            </a:r>
            <a:r>
              <a:rPr lang="ru-RU" dirty="0"/>
              <a:t> </a:t>
            </a:r>
            <a:r>
              <a:rPr lang="ru-RU" dirty="0" err="1"/>
              <a:t>значими</a:t>
            </a:r>
            <a:r>
              <a:rPr lang="ru-RU" dirty="0"/>
              <a:t>, </a:t>
            </a:r>
            <a:r>
              <a:rPr lang="ru-RU" dirty="0" err="1"/>
              <a:t>религиозни</a:t>
            </a:r>
            <a:r>
              <a:rPr lang="ru-RU" dirty="0"/>
              <a:t> и </a:t>
            </a:r>
            <a:r>
              <a:rPr lang="ru-RU" dirty="0" err="1"/>
              <a:t>духовни</a:t>
            </a:r>
            <a:r>
              <a:rPr lang="ru-RU" dirty="0"/>
              <a:t> места </a:t>
            </a:r>
            <a:r>
              <a:rPr lang="ru-RU" dirty="0" err="1"/>
              <a:t>водата</a:t>
            </a:r>
            <a:r>
              <a:rPr lang="ru-RU" dirty="0"/>
              <a:t> </a:t>
            </a:r>
            <a:r>
              <a:rPr lang="ru-RU" dirty="0" err="1"/>
              <a:t>олицетворява</a:t>
            </a:r>
            <a:r>
              <a:rPr lang="ru-RU" dirty="0"/>
              <a:t> </a:t>
            </a:r>
            <a:r>
              <a:rPr lang="ru-RU" dirty="0" err="1"/>
              <a:t>връзката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сътворението</a:t>
            </a:r>
            <a:r>
              <a:rPr lang="ru-RU" dirty="0"/>
              <a:t>, </a:t>
            </a:r>
            <a:r>
              <a:rPr lang="ru-RU" dirty="0" err="1"/>
              <a:t>общността</a:t>
            </a:r>
            <a:r>
              <a:rPr lang="ru-RU" dirty="0"/>
              <a:t> и </a:t>
            </a:r>
            <a:r>
              <a:rPr lang="ru-RU" dirty="0" err="1"/>
              <a:t>самия</a:t>
            </a:r>
            <a:r>
              <a:rPr lang="ru-RU" dirty="0"/>
              <a:t> себе си.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природата</a:t>
            </a:r>
            <a:r>
              <a:rPr lang="ru-RU" dirty="0"/>
              <a:t> </a:t>
            </a:r>
            <a:r>
              <a:rPr lang="ru-RU" dirty="0" err="1"/>
              <a:t>водата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 мир, </a:t>
            </a:r>
            <a:r>
              <a:rPr lang="ru-RU" dirty="0" err="1"/>
              <a:t>хармония</a:t>
            </a:r>
            <a:r>
              <a:rPr lang="ru-RU" dirty="0"/>
              <a:t> и </a:t>
            </a:r>
            <a:r>
              <a:rPr lang="ru-RU" dirty="0" err="1"/>
              <a:t>съхранение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водата</a:t>
            </a:r>
            <a:r>
              <a:rPr lang="ru-RU" dirty="0"/>
              <a:t> е изложена на </a:t>
            </a:r>
            <a:r>
              <a:rPr lang="ru-RU" dirty="0" err="1"/>
              <a:t>изключителна</a:t>
            </a:r>
            <a:r>
              <a:rPr lang="ru-RU" dirty="0"/>
              <a:t> </a:t>
            </a:r>
            <a:r>
              <a:rPr lang="ru-RU" dirty="0" err="1"/>
              <a:t>заплаха</a:t>
            </a:r>
            <a:r>
              <a:rPr lang="ru-RU" dirty="0"/>
              <a:t> от </a:t>
            </a:r>
            <a:r>
              <a:rPr lang="ru-RU" dirty="0" err="1"/>
              <a:t>увеличаващото</a:t>
            </a:r>
            <a:r>
              <a:rPr lang="ru-RU" dirty="0"/>
              <a:t> се население, </a:t>
            </a:r>
            <a:r>
              <a:rPr lang="ru-RU" dirty="0" err="1"/>
              <a:t>нарастващите</a:t>
            </a:r>
            <a:r>
              <a:rPr lang="ru-RU" dirty="0"/>
              <a:t> </a:t>
            </a:r>
            <a:r>
              <a:rPr lang="ru-RU" dirty="0" err="1"/>
              <a:t>нужди</a:t>
            </a:r>
            <a:r>
              <a:rPr lang="ru-RU" dirty="0"/>
              <a:t> на </a:t>
            </a:r>
            <a:r>
              <a:rPr lang="ru-RU" dirty="0" err="1"/>
              <a:t>селското</a:t>
            </a:r>
            <a:r>
              <a:rPr lang="ru-RU" dirty="0"/>
              <a:t> </a:t>
            </a:r>
            <a:r>
              <a:rPr lang="ru-RU" dirty="0" err="1"/>
              <a:t>стопанство</a:t>
            </a:r>
            <a:r>
              <a:rPr lang="ru-RU" dirty="0"/>
              <a:t> и </a:t>
            </a:r>
            <a:r>
              <a:rPr lang="ru-RU" dirty="0" err="1"/>
              <a:t>промишлеността</a:t>
            </a:r>
            <a:r>
              <a:rPr lang="ru-RU" dirty="0"/>
              <a:t> и </a:t>
            </a:r>
            <a:r>
              <a:rPr lang="ru-RU" dirty="0" err="1"/>
              <a:t>влошаващото</a:t>
            </a:r>
            <a:r>
              <a:rPr lang="ru-RU" dirty="0"/>
              <a:t> се </a:t>
            </a:r>
            <a:r>
              <a:rPr lang="ru-RU" dirty="0" err="1"/>
              <a:t>въздействие</a:t>
            </a:r>
            <a:r>
              <a:rPr lang="ru-RU" dirty="0"/>
              <a:t> на </a:t>
            </a:r>
            <a:r>
              <a:rPr lang="ru-RU" dirty="0" err="1"/>
              <a:t>климатичните</a:t>
            </a:r>
            <a:r>
              <a:rPr lang="ru-RU" dirty="0"/>
              <a:t> </a:t>
            </a:r>
            <a:r>
              <a:rPr lang="ru-RU" dirty="0" err="1"/>
              <a:t>промени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67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белязване на Световния ден на водата в НП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2" y="548680"/>
            <a:ext cx="8389441" cy="620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тбелязване на Световния ден на водата в НП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89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0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тбелязване на Световния ден на водата в НП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74918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13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406</Words>
  <Application>Microsoft Office PowerPoint</Application>
  <PresentationFormat>Презентация на цял екран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Поток</vt:lpstr>
      <vt:lpstr>22 март – световен ден на водата</vt:lpstr>
      <vt:lpstr>Отбелязваме Световния ден на водата 22 март под мотото  „Ценим водата“ </vt:lpstr>
      <vt:lpstr>        Великата тайна на водата</vt:lpstr>
      <vt:lpstr>„Ценим водата“</vt:lpstr>
      <vt:lpstr>Презентация на PowerPoint</vt:lpstr>
      <vt:lpstr>Теми, към които трябва да насочим нашите разговори, мисли, дебати: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                  Да разбереш водата означава да разбереш Вселената,  всички чудеса на природата и самия живот.                                                                Масару Емото</vt:lpstr>
      <vt:lpstr>      Ценим водата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март – световен ден на водата</dc:title>
  <dc:creator>user1</dc:creator>
  <cp:lastModifiedBy>user1</cp:lastModifiedBy>
  <cp:revision>19</cp:revision>
  <dcterms:created xsi:type="dcterms:W3CDTF">2021-03-18T06:35:26Z</dcterms:created>
  <dcterms:modified xsi:type="dcterms:W3CDTF">2021-03-22T06:43:10Z</dcterms:modified>
</cp:coreProperties>
</file>